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2323DB-BF99-4F9F-B05A-BC16C7D2928A}">
  <a:tblStyle styleId="{EF2323DB-BF99-4F9F-B05A-BC16C7D292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d1356b52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d1356b52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d1356b52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d1356b52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d1356b52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d1356b52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1356b52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1356b52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d1356b52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d1356b52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1356b52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d1356b52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d1356b52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d1356b52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d1356b52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d1356b52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d1356b52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d1356b52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d1356b52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d1356b52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d1356b52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d1356b52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d1356b52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d1356b52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d1356b52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d1356b52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d1356b5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d1356b5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3OrmIuN_QQ" TargetMode="External"/><Relationship Id="rId3" Type="http://schemas.openxmlformats.org/officeDocument/2006/relationships/hyperlink" Target="https://www.leifiphysik.de/kern-teilchenphysik/kernspaltung-und-kernfusion/aufgabe/funktionsweise-eines-kernkraftwerks" TargetMode="External"/><Relationship Id="rId7" Type="http://schemas.openxmlformats.org/officeDocument/2006/relationships/hyperlink" Target="https://www.youtube.com/watch?v=9PugxoigU8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Hxz3ub94bHY" TargetMode="External"/><Relationship Id="rId5" Type="http://schemas.openxmlformats.org/officeDocument/2006/relationships/hyperlink" Target="https://de.nucleopedia.org/wiki/Kernkraftwerk" TargetMode="External"/><Relationship Id="rId4" Type="http://schemas.openxmlformats.org/officeDocument/2006/relationships/hyperlink" Target="https://www.leifiphysik.de/kern-teilchenphysik/kernspaltung-und-kernfusion/grundwissen/kettenreaktio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21" y="722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Kernkraftwerke (AKW)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25" y="2774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funktionieren Sie?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330350"/>
            <a:ext cx="87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Von King Luka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163" y="3252458"/>
            <a:ext cx="2523925" cy="17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25" y="87548"/>
            <a:ext cx="2855176" cy="16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FFFFFF"/>
                </a:solidFill>
              </a:rPr>
              <a:t>Gefahren (Tschernobyl und Fukushima)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" b="1">
                <a:solidFill>
                  <a:schemeClr val="dk1"/>
                </a:solidFill>
              </a:rPr>
              <a:t>Tschernobyl: 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→  radioaktives Material in die Atmosphäre.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" b="1">
                <a:solidFill>
                  <a:schemeClr val="dk1"/>
                </a:solidFill>
              </a:rPr>
              <a:t>Fukushima: 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→ Kernfreilegung und Kernschmelze.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Bilder von Tschernobyl und Fukushima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9813"/>
            <a:ext cx="3578426" cy="20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1014463" y="3905100"/>
            <a:ext cx="21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Fukushima Katastrophe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25" y="1529800"/>
            <a:ext cx="3708257" cy="20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5223850" y="3905100"/>
            <a:ext cx="24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Tschernobyl Katastrophe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788"/>
              <a:t>Vor- und Nachteile </a:t>
            </a:r>
            <a:endParaRPr sz="3688"/>
          </a:p>
        </p:txBody>
      </p:sp>
      <p:graphicFrame>
        <p:nvGraphicFramePr>
          <p:cNvPr id="135" name="Google Shape;135;p2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{EF2323DB-BF99-4F9F-B05A-BC16C7D2928A}</a:tableStyleId>
              </a:tblPr>
              <a:tblGrid>
                <a:gridCol w="38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>
                          <a:solidFill>
                            <a:schemeClr val="lt2"/>
                          </a:solidFill>
                        </a:rPr>
                        <a:t>Vorteile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>
                          <a:solidFill>
                            <a:schemeClr val="lt2"/>
                          </a:solidFill>
                        </a:rPr>
                        <a:t>Nachteile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Weniger CO2 in der Luft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Atommüll und Umweltverschmutzung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Kann den Smog retten z.B. in China oder Indien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Unfälle und Katastrophen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Neue Technologien 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2"/>
                          </a:solidFill>
                        </a:rPr>
                        <a:t>Verbindung zu Atomwaffen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510"/>
              <a:t>Meinungsbild</a:t>
            </a:r>
            <a:endParaRPr sz="3320"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- Auch wenn die Atomkraftwerke sehr energieeffizient sind, sind wir der Meinung, dass es viele Gefahren hat.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→ sollten ausgeschaltet werden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FFFFFF"/>
                </a:solidFill>
              </a:rPr>
              <a:t>→ auf erneuerbare Energie wechseln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0500"/>
            <a:ext cx="4191700" cy="23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788"/>
              <a:t>Quellenverzeichnis </a:t>
            </a:r>
            <a:endParaRPr sz="3688"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Suchbegriff Kernkraftwerke/Atomkraftwerke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Text: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10.02.21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https://www.leifiphysik.de/kern-teilchenphysik/kernspaltung-und-kernfusion/aufgabe/funktionsweise-eines-kernkraftwerks</a:t>
            </a:r>
            <a:r>
              <a:rPr lang="de" sz="1100">
                <a:solidFill>
                  <a:schemeClr val="dk1"/>
                </a:solidFill>
              </a:rPr>
              <a:t> → Leifiphysik</a:t>
            </a:r>
            <a:endParaRPr sz="1100" u="sng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https://www.leifiphysik.de/kern-teilchenphysik/kernspaltung-und-kernfusion/grundwissen/kettenreaktion</a:t>
            </a:r>
            <a:r>
              <a:rPr lang="de" sz="1100">
                <a:solidFill>
                  <a:schemeClr val="dk1"/>
                </a:solidFill>
              </a:rPr>
              <a:t>	→ Leifiphysik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https://de.nucleopedia.org/wiki/Kernkraftwerk</a:t>
            </a:r>
            <a:r>
              <a:rPr lang="de" sz="1100" u="sng">
                <a:solidFill>
                  <a:srgbClr val="1155CC"/>
                </a:solidFill>
              </a:rPr>
              <a:t>	</a:t>
            </a:r>
            <a:r>
              <a:rPr lang="de" sz="1100">
                <a:solidFill>
                  <a:schemeClr val="dk1"/>
                </a:solidFill>
              </a:rPr>
              <a:t>→ Nucleopedia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Bilder und Videos: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/>
              <a:t>10.02.21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https://www.youtube.com/watch?v=Hxz3ub94bHY</a:t>
            </a:r>
            <a:r>
              <a:rPr lang="de" sz="1200">
                <a:solidFill>
                  <a:schemeClr val="dk1"/>
                </a:solidFill>
              </a:rPr>
              <a:t>	→ Simpleclub - Physik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https://www.youtube.com/watch?v=9PugxoigU8U</a:t>
            </a:r>
            <a:r>
              <a:rPr lang="de" sz="1200">
                <a:solidFill>
                  <a:srgbClr val="1155CC"/>
                </a:solidFill>
              </a:rPr>
              <a:t>	</a:t>
            </a:r>
            <a:r>
              <a:rPr lang="de" sz="1200">
                <a:solidFill>
                  <a:srgbClr val="FFFFFF"/>
                </a:solidFill>
              </a:rPr>
              <a:t>→ Kurzgesagt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https://www.youtube.com/watch?v=V3OrmIuN_Q</a:t>
            </a:r>
            <a:r>
              <a:rPr lang="de" sz="1200" u="sng">
                <a:solidFill>
                  <a:srgbClr val="1155CC"/>
                </a:solidFill>
              </a:rPr>
              <a:t>Q </a:t>
            </a:r>
            <a:r>
              <a:rPr lang="de" sz="1200" u="sng">
                <a:solidFill>
                  <a:schemeClr val="dk1"/>
                </a:solidFill>
              </a:rPr>
              <a:t>	</a:t>
            </a:r>
            <a:r>
              <a:rPr lang="de" sz="1200">
                <a:solidFill>
                  <a:schemeClr val="dk1"/>
                </a:solidFill>
              </a:rPr>
              <a:t>→ Kurzgesagt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die Aufmerksamkeit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74925"/>
            <a:ext cx="8520600" cy="3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Funktion eines Kernkraftwerks (E)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Aufbau eines Kernkraftwerks (E)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Kernspaltung erklärt (Lu)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Energieflussschema/Wirkungsgrad (Lu)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Eignung Grund-/Mittel-/Spitzenlast (E)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Kosten, Strompreis (E)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Gefahr (Tschernobyl und Fukushima) (Lu)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Vor- und Nachteile ( E, Lu)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Meinungsbild (E, Lu)</a:t>
            </a:r>
            <a:endParaRPr sz="1900"/>
          </a:p>
          <a:p>
            <a:pPr marL="457200" lvl="0" indent="-33115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de" sz="1900"/>
              <a:t>Quellenverzeichnis (Lu)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Funktion eines Kernkraftwerks</a:t>
            </a:r>
            <a:endParaRPr sz="250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Strom erzeugen durch die Kernspaltung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-&gt; durch die Wärme die dabei entsteht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-&gt; weder Luftschadstoffe noch Treibhausgase werden freigesetzt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400" y="445021"/>
            <a:ext cx="3828324" cy="20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Aufbau eines Kernkraftwerks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7719425" y="4756025"/>
            <a:ext cx="778800" cy="3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← Fluss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75" y="900025"/>
            <a:ext cx="7204600" cy="40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510"/>
              <a:t>Kernspaltung erklärt</a:t>
            </a:r>
            <a:endParaRPr sz="332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752150"/>
            <a:ext cx="8520600" cy="4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939"/>
          </a:p>
          <a:p>
            <a:pPr marL="457200" lvl="0" indent="-31059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1"/>
              <a:buChar char="●"/>
            </a:pPr>
            <a:r>
              <a:rPr lang="de" sz="1291"/>
              <a:t>Spaltung von U‑235 durch Neutronenbeschuss  </a:t>
            </a:r>
            <a:endParaRPr sz="129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91"/>
              <a:t>→ mehrere Elektronen entstehen</a:t>
            </a:r>
            <a:endParaRPr sz="129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500"/>
          </a:p>
          <a:p>
            <a:pPr marL="457200" lvl="0" indent="-31059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1"/>
              <a:buChar char="●"/>
            </a:pPr>
            <a:r>
              <a:rPr lang="de" sz="1291"/>
              <a:t>Die schnellen Neutronen müssen durch Wasser zu thermischen Neutronen abgebremst werden</a:t>
            </a:r>
            <a:endParaRPr sz="129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91"/>
          </a:p>
          <a:p>
            <a:pPr marL="457200" lvl="0" indent="-31059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1"/>
              <a:buChar char="●"/>
            </a:pPr>
            <a:r>
              <a:rPr lang="de" sz="1291"/>
              <a:t>kritische Masse an Spaltmaterial ist nötig</a:t>
            </a:r>
            <a:endParaRPr sz="1291"/>
          </a:p>
          <a:p>
            <a:pPr marL="457200" lvl="0" indent="-31059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91"/>
              <a:buChar char="●"/>
            </a:pPr>
            <a:r>
              <a:rPr lang="de" sz="1291"/>
              <a:t>Wird z.B. mit Steuerstäben reguliert, die die Zahl der freien Neutronen reduzieren</a:t>
            </a:r>
            <a:endParaRPr sz="1291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91"/>
          </a:p>
          <a:p>
            <a:pPr marL="457200" lvl="0" indent="-31059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91"/>
              <a:buChar char="●"/>
            </a:pPr>
            <a:r>
              <a:rPr lang="de" sz="1291"/>
              <a:t>erzeugt starke Hitze und das Wasser wird bis zu 300 Grad heiß</a:t>
            </a:r>
            <a:endParaRPr sz="129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6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Beispiel mit Uranium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0" y="1152475"/>
            <a:ext cx="3810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3584250" y="3535125"/>
            <a:ext cx="19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MeV = Elektronenvolt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22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788"/>
              <a:t>Energieflussschema/Wirkungsgrad</a:t>
            </a:r>
            <a:endParaRPr sz="3688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5" y="1456400"/>
            <a:ext cx="4404151" cy="24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921475" y="1376525"/>
            <a:ext cx="371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Der Wirkungsgrad des Kernkraftwerks beträgt etwa 35%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420250" y="976325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highlight>
                  <a:schemeClr val="lt1"/>
                </a:highlight>
              </a:rPr>
              <a:t>Energieflussdiagramm:</a:t>
            </a: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5187900" y="1056200"/>
            <a:ext cx="36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Wirkungsgrad: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2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Eignung Grund-/Mittel-/Spitzenlast</a:t>
            </a:r>
            <a:endParaRPr sz="250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043500"/>
            <a:ext cx="8832300" cy="3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50">
                <a:solidFill>
                  <a:srgbClr val="FFFFFF"/>
                </a:solidFill>
              </a:rPr>
              <a:t>- Die Grundlast: der Anteil der elektrische Leistung in einem Versorgungsgebiet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50">
                <a:solidFill>
                  <a:srgbClr val="FFFFFF"/>
                </a:solidFill>
              </a:rPr>
              <a:t> - </a:t>
            </a:r>
            <a:r>
              <a:rPr lang="de" sz="1450">
                <a:solidFill>
                  <a:srgbClr val="FFFFFF"/>
                </a:solidFill>
              </a:rPr>
              <a:t>Kernkraftwerk ist ein Grundlastkraftwerk:</a:t>
            </a:r>
            <a:r>
              <a:rPr lang="de" sz="1250">
                <a:solidFill>
                  <a:srgbClr val="FFFFFF"/>
                </a:solidFill>
              </a:rPr>
              <a:t> </a:t>
            </a:r>
            <a:endParaRPr sz="12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50" u="sng">
                <a:solidFill>
                  <a:srgbClr val="FFFFFF"/>
                </a:solidFill>
              </a:rPr>
              <a:t>Gründe:</a:t>
            </a:r>
            <a:r>
              <a:rPr lang="de" sz="1450">
                <a:solidFill>
                  <a:srgbClr val="FFFFFF"/>
                </a:solidFill>
              </a:rPr>
              <a:t> 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50">
                <a:solidFill>
                  <a:srgbClr val="FFFFFF"/>
                </a:solidFill>
              </a:rPr>
              <a:t>-  Hohe Fixkosten </a:t>
            </a:r>
            <a:endParaRPr sz="145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50">
                <a:solidFill>
                  <a:srgbClr val="FFFFFF"/>
                </a:solidFill>
              </a:rPr>
              <a:t>- Niedrige Stromgestehungskosten.</a:t>
            </a:r>
            <a:endParaRPr sz="1450">
              <a:solidFill>
                <a:srgbClr val="FFFFFF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374" y="1531950"/>
            <a:ext cx="4245450" cy="28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788"/>
              <a:t>Kosten, Strompreis</a:t>
            </a:r>
            <a:r>
              <a:rPr lang="de" sz="1900">
                <a:solidFill>
                  <a:schemeClr val="lt2"/>
                </a:solidFill>
              </a:rPr>
              <a:t> 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" b="1">
                <a:solidFill>
                  <a:schemeClr val="dk1"/>
                </a:solidFill>
              </a:rPr>
              <a:t>Externen Kosten der Atomkraft kann auf 0,1 Cent bis zu maximal 1 Euro/kWh kommen; andere errechnen Werte von bis zu 2,7 Euro/kW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">
                <a:solidFill>
                  <a:schemeClr val="dk1"/>
                </a:solidFill>
              </a:rPr>
              <a:t>Im Durchschnitt </a:t>
            </a:r>
            <a:r>
              <a:rPr lang="de" b="1">
                <a:solidFill>
                  <a:schemeClr val="dk1"/>
                </a:solidFill>
              </a:rPr>
              <a:t>kostet</a:t>
            </a:r>
            <a:r>
              <a:rPr lang="de">
                <a:solidFill>
                  <a:schemeClr val="dk1"/>
                </a:solidFill>
              </a:rPr>
              <a:t> der Rückbau eines AKWs laut Unternehmensangaben 1,2 Milliarden Euro. Dazu kommen noch die </a:t>
            </a:r>
            <a:r>
              <a:rPr lang="de" b="1">
                <a:solidFill>
                  <a:schemeClr val="dk1"/>
                </a:solidFill>
              </a:rPr>
              <a:t>Kosten</a:t>
            </a:r>
            <a:r>
              <a:rPr lang="de">
                <a:solidFill>
                  <a:schemeClr val="dk1"/>
                </a:solidFill>
              </a:rPr>
              <a:t> für die Entsorgung des hochradioaktiven Abfalls.</a:t>
            </a:r>
            <a:endParaRPr>
              <a:solidFill>
                <a:schemeClr val="dk1"/>
              </a:solidFill>
            </a:endParaRPr>
          </a:p>
          <a:p>
            <a:pPr marL="457200" marR="7620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00" y="3054200"/>
            <a:ext cx="2593851" cy="19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Office PowerPoint</Application>
  <PresentationFormat>Bildschirmpräsentation (16:9)</PresentationFormat>
  <Paragraphs>93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7" baseType="lpstr">
      <vt:lpstr>Arial</vt:lpstr>
      <vt:lpstr>Simple Dark</vt:lpstr>
      <vt:lpstr>Kernkraftwerke (AKW)</vt:lpstr>
      <vt:lpstr>Gliederung</vt:lpstr>
      <vt:lpstr>Funktion eines Kernkraftwerks</vt:lpstr>
      <vt:lpstr>Aufbau eines Kernkraftwerks</vt:lpstr>
      <vt:lpstr>Kernspaltung erklärt</vt:lpstr>
      <vt:lpstr>Beispiel mit Uranium </vt:lpstr>
      <vt:lpstr>Energieflussschema/Wirkungsgrad</vt:lpstr>
      <vt:lpstr>Eignung Grund-/Mittel-/Spitzenlast</vt:lpstr>
      <vt:lpstr>Kosten, Strompreis </vt:lpstr>
      <vt:lpstr>Gefahren (Tschernobyl und Fukushima)</vt:lpstr>
      <vt:lpstr>Bilder von Tschernobyl und Fukushima </vt:lpstr>
      <vt:lpstr>Vor- und Nachteile </vt:lpstr>
      <vt:lpstr>Meinungsbild</vt:lpstr>
      <vt:lpstr>Quellenverzeichnis </vt:lpstr>
      <vt:lpstr>Vielen Dank für die Aufmerksamkeit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1</cp:revision>
  <dcterms:modified xsi:type="dcterms:W3CDTF">2025-01-29T21:06:14Z</dcterms:modified>
</cp:coreProperties>
</file>